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42"/>
  </p:notesMasterIdLst>
  <p:sldIdLst>
    <p:sldId id="264" r:id="rId3"/>
    <p:sldId id="265" r:id="rId4"/>
    <p:sldId id="302" r:id="rId5"/>
    <p:sldId id="303" r:id="rId6"/>
    <p:sldId id="301" r:id="rId7"/>
    <p:sldId id="266" r:id="rId8"/>
    <p:sldId id="268" r:id="rId9"/>
    <p:sldId id="269" r:id="rId10"/>
    <p:sldId id="270" r:id="rId11"/>
    <p:sldId id="276" r:id="rId12"/>
    <p:sldId id="277" r:id="rId13"/>
    <p:sldId id="271" r:id="rId14"/>
    <p:sldId id="272" r:id="rId15"/>
    <p:sldId id="274" r:id="rId16"/>
    <p:sldId id="273" r:id="rId17"/>
    <p:sldId id="275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4" r:id="rId27"/>
    <p:sldId id="287" r:id="rId28"/>
    <p:sldId id="288" r:id="rId29"/>
    <p:sldId id="289" r:id="rId30"/>
    <p:sldId id="290" r:id="rId31"/>
    <p:sldId id="298" r:id="rId32"/>
    <p:sldId id="295" r:id="rId33"/>
    <p:sldId id="299" r:id="rId34"/>
    <p:sldId id="296" r:id="rId35"/>
    <p:sldId id="297" r:id="rId36"/>
    <p:sldId id="300" r:id="rId37"/>
    <p:sldId id="292" r:id="rId38"/>
    <p:sldId id="291" r:id="rId39"/>
    <p:sldId id="294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6"/>
    <p:restoredTop sz="86802"/>
  </p:normalViewPr>
  <p:slideViewPr>
    <p:cSldViewPr snapToGrid="0" snapToObjects="1">
      <p:cViewPr>
        <p:scale>
          <a:sx n="157" d="100"/>
          <a:sy n="157" d="100"/>
        </p:scale>
        <p:origin x="1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4B66B-D224-1D49-B6A5-C3F3819F196C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EB510-207F-DC4F-B6D0-DDECC58F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Microsoft </a:t>
            </a:r>
            <a:r>
              <a:rPr lang="en-US" dirty="0" err="1" smtClean="0"/>
              <a:t>Philantropies</a:t>
            </a:r>
            <a:r>
              <a:rPr lang="en-US" dirty="0" smtClean="0"/>
              <a:t> -&gt;</a:t>
            </a:r>
            <a:r>
              <a:rPr lang="en-US" baseline="0" dirty="0" smtClean="0"/>
              <a:t> Azure Consumption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@</a:t>
            </a:r>
            <a:r>
              <a:rPr lang="en-US" baseline="0" dirty="0" smtClean="0"/>
              <a:t> Microsoft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employee get to devote 3 days a year to a cause of their choice.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1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Why are we</a:t>
            </a:r>
            <a:r>
              <a:rPr lang="en-US" baseline="0" dirty="0" smtClean="0"/>
              <a:t> making these decisions; majority of the attendees are .NET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and Angular on the frontend </a:t>
            </a:r>
            <a:r>
              <a:rPr lang="mr-IN" baseline="0" dirty="0" smtClean="0"/>
              <a:t>–</a:t>
            </a:r>
            <a:r>
              <a:rPr lang="en-US" baseline="0" dirty="0" smtClean="0"/>
              <a:t> limit the surface area - maintainability</a:t>
            </a:r>
            <a:endParaRPr lang="en-US" dirty="0" smtClean="0"/>
          </a:p>
          <a:p>
            <a:r>
              <a:rPr lang="en-US" dirty="0" smtClean="0"/>
              <a:t>Even if you’re not a</a:t>
            </a:r>
            <a:r>
              <a:rPr lang="en-US" baseline="0" dirty="0" smtClean="0"/>
              <a:t> C# dev. We need you. Development is not about the programming language, but the actual problem solving </a:t>
            </a:r>
            <a:r>
              <a:rPr lang="mr-IN" baseline="0" dirty="0" smtClean="0"/>
              <a:t>–</a:t>
            </a:r>
            <a:r>
              <a:rPr lang="en-US" baseline="0" dirty="0" smtClean="0"/>
              <a:t> solving the business problems.</a:t>
            </a:r>
          </a:p>
          <a:p>
            <a:endParaRPr lang="en-US" dirty="0" smtClean="0"/>
          </a:p>
          <a:p>
            <a:r>
              <a:rPr lang="en-US" dirty="0" smtClean="0"/>
              <a:t>It does</a:t>
            </a:r>
            <a:r>
              <a:rPr lang="en-US" baseline="0" dirty="0" smtClean="0"/>
              <a:t> not mean we don’t like other tech </a:t>
            </a:r>
            <a:r>
              <a:rPr lang="mr-IN" baseline="0" dirty="0" smtClean="0"/>
              <a:t>–</a:t>
            </a:r>
            <a:r>
              <a:rPr lang="en-US" baseline="0" dirty="0" smtClean="0"/>
              <a:t> hard decisions had to me made.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9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 First</a:t>
            </a:r>
          </a:p>
          <a:p>
            <a:endParaRPr lang="en-US" dirty="0" smtClean="0"/>
          </a:p>
          <a:p>
            <a:r>
              <a:rPr lang="en-US" dirty="0" smtClean="0"/>
              <a:t>Relational if needed</a:t>
            </a:r>
          </a:p>
          <a:p>
            <a:endParaRPr lang="en-US" dirty="0" smtClean="0"/>
          </a:p>
          <a:p>
            <a:r>
              <a:rPr lang="en-US" dirty="0" smtClean="0"/>
              <a:t>Spice up with Search Index </a:t>
            </a:r>
            <a:r>
              <a:rPr lang="en-US" baseline="0" dirty="0" smtClean="0"/>
              <a:t>/ Graph</a:t>
            </a:r>
          </a:p>
          <a:p>
            <a:endParaRPr lang="en-US" dirty="0" smtClean="0"/>
          </a:p>
          <a:p>
            <a:r>
              <a:rPr lang="en-US" dirty="0" smtClean="0"/>
              <a:t>Lets discuss the need when and if it arise </a:t>
            </a:r>
            <a:r>
              <a:rPr lang="mr-IN" dirty="0" smtClean="0"/>
              <a:t>–</a:t>
            </a:r>
            <a:r>
              <a:rPr lang="en-US" dirty="0" smtClean="0"/>
              <a:t> Core team needs to be involved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1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mr-IN" dirty="0" smtClean="0"/>
              <a:t>…</a:t>
            </a:r>
            <a:r>
              <a:rPr lang="nb-NO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nb-NO" dirty="0" err="1" smtClean="0"/>
              <a:t>Autonomous</a:t>
            </a:r>
            <a:r>
              <a:rPr lang="nb-NO" dirty="0" smtClean="0"/>
              <a:t> teams</a:t>
            </a:r>
          </a:p>
          <a:p>
            <a:pPr marL="171450" indent="-171450">
              <a:buFontTx/>
              <a:buChar char="-"/>
            </a:pPr>
            <a:r>
              <a:rPr lang="nb-NO" dirty="0" err="1" smtClean="0"/>
              <a:t>Future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proofing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Audit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trails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Capture the real state changes in the system</a:t>
            </a:r>
            <a:endParaRPr lang="nb-NO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1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>
                <a:solidFill>
                  <a:prstClr val="black"/>
                </a:solidFill>
              </a:rPr>
              <a:pPr/>
              <a:t>9/29/17 1:30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04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Angular CLI</a:t>
            </a:r>
          </a:p>
          <a:p>
            <a:endParaRPr lang="en-US" dirty="0" smtClean="0"/>
          </a:p>
          <a:p>
            <a:r>
              <a:rPr lang="en-US" dirty="0" smtClean="0"/>
              <a:t>Described</a:t>
            </a:r>
            <a:r>
              <a:rPr lang="en-US" baseline="0" dirty="0" smtClean="0"/>
              <a:t> on GitHub on how..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3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>
                <a:solidFill>
                  <a:prstClr val="black"/>
                </a:solidFill>
              </a:rPr>
              <a:pPr/>
              <a:t>9/29/17 1:30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65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to the team</a:t>
            </a:r>
          </a:p>
          <a:p>
            <a:endParaRPr lang="en-US" dirty="0" smtClean="0"/>
          </a:p>
          <a:p>
            <a:r>
              <a:rPr lang="en-US" dirty="0" smtClean="0"/>
              <a:t>Selenium</a:t>
            </a:r>
            <a:r>
              <a:rPr lang="en-US" baseline="0" dirty="0" smtClean="0"/>
              <a:t> - don’t have a strategy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06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</a:t>
            </a:r>
            <a:r>
              <a:rPr lang="en-US" baseline="0" dirty="0" smtClean="0"/>
              <a:t> no consistent Event list </a:t>
            </a:r>
            <a:r>
              <a:rPr lang="mr-IN" baseline="0" dirty="0" smtClean="0"/>
              <a:t>–</a:t>
            </a:r>
            <a:r>
              <a:rPr lang="en-US" baseline="0" dirty="0" smtClean="0"/>
              <a:t> some places they are defined, some not </a:t>
            </a:r>
            <a:r>
              <a:rPr lang="mr-IN" baseline="0" dirty="0" smtClean="0"/>
              <a:t>–</a:t>
            </a:r>
            <a:r>
              <a:rPr lang="en-US" baseline="0" dirty="0" smtClean="0"/>
              <a:t> some you get a hint of that they 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1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>
                <a:solidFill>
                  <a:prstClr val="black"/>
                </a:solidFill>
              </a:rPr>
              <a:pPr/>
              <a:t>9/29/17 1:30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76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 requests </a:t>
            </a:r>
            <a:r>
              <a:rPr lang="mr-IN" dirty="0" smtClean="0"/>
              <a:t>–</a:t>
            </a:r>
            <a:r>
              <a:rPr lang="en-US" dirty="0" smtClean="0"/>
              <a:t> do it</a:t>
            </a:r>
            <a:r>
              <a:rPr lang="en-US" baseline="0" dirty="0" smtClean="0"/>
              <a:t> as often as it makes sense. </a:t>
            </a:r>
          </a:p>
          <a:p>
            <a:r>
              <a:rPr lang="en-US" baseline="0" dirty="0" smtClean="0"/>
              <a:t>Feedback loop. Get the feedback loop down.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 smtClean="0">
                <a:solidFill>
                  <a:prstClr val="black"/>
                </a:solidFill>
              </a:rPr>
              <a:pPr/>
              <a:t>9/29/17 1:30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4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Codesnippets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</a:t>
            </a:r>
            <a:r>
              <a:rPr lang="en-US" baseline="0" dirty="0" smtClean="0"/>
              <a:t> this be automated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EB510-207F-DC4F-B6D0-DDECC58F27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1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 smtClean="0">
                <a:solidFill>
                  <a:prstClr val="black"/>
                </a:solidFill>
              </a:rPr>
              <a:pPr/>
              <a:t>9/29/17 3:04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46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Cross</a:t>
            </a:r>
            <a:r>
              <a:rPr lang="en-US" baseline="0" dirty="0" smtClean="0"/>
              <a:t> does not have their own developers. The whole thing has to be designed in a way that enables them to get it built by anyone, by potentially multiple teams.</a:t>
            </a:r>
          </a:p>
          <a:p>
            <a:r>
              <a:rPr lang="en-US" baseline="0" dirty="0" smtClean="0"/>
              <a:t>Break dependencies to specific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0126D-49D9-4C1B-B526-120EF9D44EA2}" type="datetime8">
              <a:rPr lang="en-US" smtClean="0">
                <a:solidFill>
                  <a:prstClr val="black"/>
                </a:solidFill>
              </a:rPr>
              <a:pPr/>
              <a:t>9/29/17 1:30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37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Events will improve</a:t>
            </a:r>
            <a:r>
              <a:rPr lang="en-US" baseline="0" dirty="0" smtClean="0"/>
              <a:t> on autonomous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5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containers: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Clear strategy for packaging and versioning software with all its dependencies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Orchestrator would act as orchestrating all the workloads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Flexibility </a:t>
            </a:r>
            <a:r>
              <a:rPr lang="mr-IN" baseline="0" dirty="0" smtClean="0"/>
              <a:t>–</a:t>
            </a:r>
            <a:r>
              <a:rPr lang="en-US" baseline="0" dirty="0" smtClean="0"/>
              <a:t> design for any type environment </a:t>
            </a:r>
            <a:r>
              <a:rPr lang="mr-IN" baseline="0" dirty="0" smtClean="0"/>
              <a:t>–</a:t>
            </a:r>
            <a:r>
              <a:rPr lang="en-US" baseline="0" dirty="0" smtClean="0"/>
              <a:t> making it easier to get things built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Flexibility through tech: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.NET Core,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, Java, Ruby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88EC7-30F8-CB46-BBD4-335FBF6020F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6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3"/>
            <a:ext cx="9144000" cy="685838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8842" y="1725531"/>
            <a:ext cx="5378948" cy="3317244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3" tIns="107586" rIns="134483" bIns="1075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1725531"/>
            <a:ext cx="5379006" cy="1793104"/>
          </a:xfrm>
          <a:noFill/>
        </p:spPr>
        <p:txBody>
          <a:bodyPr lIns="146304" tIns="91440" rIns="146304" bIns="91440" anchor="t" anchorCtr="0"/>
          <a:lstStyle>
            <a:lvl1pPr>
              <a:defRPr sz="3530" spc="-56" baseline="0">
                <a:gradFill>
                  <a:gsLst>
                    <a:gs pos="25926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518618"/>
            <a:ext cx="5379006" cy="152414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059">
                <a:gradFill>
                  <a:gsLst>
                    <a:gs pos="25926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gray">
          <a:xfrm>
            <a:off x="448251" y="6118121"/>
            <a:ext cx="1255102" cy="269471"/>
            <a:chOff x="457200" y="1643393"/>
            <a:chExt cx="4492753" cy="964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6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916"/>
              <a:endParaRPr lang="en-US" sz="1324">
                <a:solidFill>
                  <a:srgbClr val="505050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41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1"/>
              </a:buClr>
              <a:buFont typeface="Arial" pitchFamily="34" charset="0"/>
              <a:buChar char="•"/>
              <a:defRPr sz="2354"/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1"/>
              </a:buClr>
              <a:buFont typeface="Arial" pitchFamily="34" charset="0"/>
              <a:buChar char="•"/>
              <a:defRPr sz="2354"/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1186356"/>
            <a:ext cx="7172011" cy="2697988"/>
          </a:xfrm>
          <a:noFill/>
        </p:spPr>
        <p:txBody>
          <a:bodyPr tIns="91440" bIns="91440" anchor="t" anchorCtr="0"/>
          <a:lstStyle>
            <a:lvl1pPr>
              <a:defRPr sz="4412" spc="-5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4" y="3877283"/>
            <a:ext cx="717200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05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4" y="1186356"/>
            <a:ext cx="7172009" cy="2697988"/>
          </a:xfrm>
          <a:noFill/>
        </p:spPr>
        <p:txBody>
          <a:bodyPr tIns="91440" bIns="91440" anchor="t" anchorCtr="0"/>
          <a:lstStyle>
            <a:lvl1pPr>
              <a:defRPr lang="en-US" sz="4412" b="0" kern="1200" cap="none" spc="-5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605477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596568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605477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4" y="3877274"/>
            <a:ext cx="6275507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05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075840"/>
            <a:ext cx="7172009" cy="1801436"/>
          </a:xfrm>
          <a:noFill/>
        </p:spPr>
        <p:txBody>
          <a:bodyPr lIns="146304" tIns="91440" rIns="146304" bIns="91440" anchor="t" anchorCtr="0"/>
          <a:lstStyle>
            <a:lvl1pPr>
              <a:defRPr sz="3530" spc="-56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251" y="470414"/>
            <a:ext cx="1255102" cy="269471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916"/>
              <a:endParaRPr lang="en-US" sz="1324">
                <a:solidFill>
                  <a:srgbClr val="505050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0" tIns="25720" rIns="25720" bIns="2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219" fontAlgn="base">
              <a:spcBef>
                <a:spcPct val="0"/>
              </a:spcBef>
              <a:spcAft>
                <a:spcPct val="0"/>
              </a:spcAft>
            </a:pPr>
            <a:endParaRPr lang="en-US" sz="99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1506759"/>
          </a:xfrm>
        </p:spPr>
        <p:txBody>
          <a:bodyPr/>
          <a:lstStyle>
            <a:lvl1pPr marL="0" indent="0">
              <a:buNone/>
              <a:defRPr sz="235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1911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3223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4491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5795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3052" y="6198023"/>
            <a:ext cx="8605477" cy="27664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83" tIns="107586" rIns="134483" bIns="107586" numCol="1" anchor="t" anchorCtr="0" compatLnSpc="1">
            <a:prstTxWarp prst="textNoShape">
              <a:avLst/>
            </a:prstTxWarp>
            <a:spAutoFit/>
          </a:bodyPr>
          <a:lstStyle/>
          <a:p>
            <a:pPr defTabSz="514118" eaLnBrk="0" hangingPunct="0"/>
            <a:r>
              <a:rPr lang="en-US" sz="3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42" y="3083653"/>
            <a:ext cx="3224135" cy="69069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63" y="1189180"/>
            <a:ext cx="8605477" cy="1846211"/>
          </a:xfrm>
          <a:prstGeom prst="rect">
            <a:avLst/>
          </a:prstGeom>
        </p:spPr>
        <p:txBody>
          <a:bodyPr/>
          <a:lstStyle>
            <a:lvl1pPr marL="160206" indent="-160206">
              <a:buClr>
                <a:schemeClr val="tx1"/>
              </a:buClr>
              <a:buSzPct val="90000"/>
              <a:buFont typeface="Arial" pitchFamily="34" charset="0"/>
              <a:buChar char="•"/>
              <a:defRPr sz="26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15158" indent="-154953">
              <a:buClr>
                <a:schemeClr val="tx1"/>
              </a:buClr>
              <a:buSzPct val="90000"/>
              <a:buFont typeface="Arial" pitchFamily="34" charset="0"/>
              <a:buChar char="•"/>
              <a:defRPr sz="23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475364" indent="-160206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601427" indent="-126063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727490" indent="-126063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354" spc="-2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3"/>
            <a:ext cx="9144000" cy="6858389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48251" y="6118121"/>
            <a:ext cx="1255102" cy="269471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5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916"/>
              <a:endParaRPr lang="en-US" sz="1324">
                <a:solidFill>
                  <a:srgbClr val="FFFFFF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 bwMode="auto">
          <a:xfrm>
            <a:off x="268842" y="1725570"/>
            <a:ext cx="5378948" cy="3317244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83" tIns="107586" rIns="134483" bIns="10758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1725569"/>
            <a:ext cx="5379006" cy="1793104"/>
          </a:xfrm>
          <a:noFill/>
        </p:spPr>
        <p:txBody>
          <a:bodyPr lIns="146304" tIns="91440" rIns="146304" bIns="91440" anchor="t" anchorCtr="0"/>
          <a:lstStyle>
            <a:lvl1pPr>
              <a:defRPr sz="3530" spc="-56" baseline="0">
                <a:gradFill>
                  <a:gsLst>
                    <a:gs pos="17593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518656"/>
            <a:ext cx="5379006" cy="152414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059">
                <a:gradFill>
                  <a:gsLst>
                    <a:gs pos="17593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4" y="3877274"/>
            <a:ext cx="6275507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05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075840"/>
            <a:ext cx="7172009" cy="1801436"/>
          </a:xfrm>
          <a:noFill/>
        </p:spPr>
        <p:txBody>
          <a:bodyPr lIns="146304" tIns="91440" rIns="146304" bIns="91440" anchor="t" anchorCtr="0"/>
          <a:lstStyle>
            <a:lvl1pPr>
              <a:defRPr sz="3530" spc="-56" baseline="0">
                <a:gradFill>
                  <a:gsLst>
                    <a:gs pos="74747">
                      <a:schemeClr val="tx1"/>
                    </a:gs>
                    <a:gs pos="5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251" y="469906"/>
            <a:ext cx="1255102" cy="269471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9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916"/>
              <a:endParaRPr lang="en-US" sz="1324">
                <a:solidFill>
                  <a:srgbClr val="FFFFFF"/>
                </a:solidFill>
              </a:endParaRPr>
            </a:p>
          </p:txBody>
        </p:sp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63" y="1189177"/>
            <a:ext cx="8605477" cy="1497718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26063" indent="0">
              <a:buNone/>
              <a:defRPr/>
            </a:lvl3pPr>
            <a:lvl4pPr marL="252126" indent="0">
              <a:buNone/>
              <a:defRPr/>
            </a:lvl4pPr>
            <a:lvl5pPr marL="3781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9"/>
            <a:ext cx="8605477" cy="1547475"/>
          </a:xfrm>
        </p:spPr>
        <p:txBody>
          <a:bodyPr wrap="square">
            <a:spAutoFit/>
          </a:bodyPr>
          <a:lstStyle>
            <a:lvl1pPr>
              <a:defRPr sz="264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7645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/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/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41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1"/>
              </a:buClr>
              <a:buFont typeface="Arial" pitchFamily="34" charset="0"/>
              <a:buChar char="•"/>
              <a:defRPr sz="2354"/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1"/>
              </a:buClr>
              <a:buFont typeface="Arial" pitchFamily="34" charset="0"/>
              <a:buChar char="•"/>
              <a:defRPr sz="2354"/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63" y="1189177"/>
            <a:ext cx="8605477" cy="1497718"/>
          </a:xfrm>
        </p:spPr>
        <p:txBody>
          <a:bodyPr lIns="164592" rIns="164592"/>
          <a:lstStyle>
            <a:lvl1pPr marL="0" indent="0">
              <a:buNone/>
              <a:defRPr sz="264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26063" indent="0">
              <a:buNone/>
              <a:defRPr/>
            </a:lvl3pPr>
            <a:lvl4pPr marL="252126" indent="0">
              <a:buNone/>
              <a:defRPr/>
            </a:lvl4pPr>
            <a:lvl5pPr marL="3781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1186356"/>
            <a:ext cx="7172011" cy="2697988"/>
          </a:xfrm>
          <a:noFill/>
        </p:spPr>
        <p:txBody>
          <a:bodyPr tIns="91440" bIns="91440" anchor="t" anchorCtr="0"/>
          <a:lstStyle>
            <a:lvl1pPr>
              <a:defRPr sz="4412" spc="-5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4" y="3877283"/>
            <a:ext cx="717200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05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4" y="1186356"/>
            <a:ext cx="7172009" cy="2697988"/>
          </a:xfrm>
          <a:noFill/>
        </p:spPr>
        <p:txBody>
          <a:bodyPr tIns="91440" bIns="91440" anchor="t" anchorCtr="0"/>
          <a:lstStyle>
            <a:lvl1pPr>
              <a:defRPr lang="en-US" sz="4412" b="0" kern="1200" cap="none" spc="-5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605477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596568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3" y="2931083"/>
            <a:ext cx="8605477" cy="795731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412" spc="-5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796" y="1217201"/>
            <a:ext cx="4123905" cy="688715"/>
          </a:xfrm>
        </p:spPr>
        <p:txBody>
          <a:bodyPr wrap="square">
            <a:spAutoFit/>
          </a:bodyPr>
          <a:lstStyle>
            <a:lvl1pPr>
              <a:defRPr sz="363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778" y="0"/>
            <a:ext cx="4571222" cy="6858000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2059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on icon below</a:t>
            </a:r>
            <a:br>
              <a:rPr lang="en-US"/>
            </a:br>
            <a:r>
              <a:rPr lang="en-US"/>
              <a:t>to insert a new photo</a:t>
            </a:r>
          </a:p>
        </p:txBody>
      </p:sp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20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63" y="1189177"/>
            <a:ext cx="8605477" cy="1497718"/>
          </a:xfrm>
        </p:spPr>
        <p:txBody>
          <a:bodyPr lIns="164592" rIns="164592"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26063" indent="0">
              <a:buNone/>
              <a:defRPr/>
            </a:lvl3pPr>
            <a:lvl4pPr marL="252126" indent="0">
              <a:buNone/>
              <a:defRPr/>
            </a:lvl4pPr>
            <a:lvl5pPr marL="3781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0" tIns="25720" rIns="25720" bIns="2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219" fontAlgn="base">
              <a:spcBef>
                <a:spcPct val="0"/>
              </a:spcBef>
              <a:spcAft>
                <a:spcPct val="0"/>
              </a:spcAft>
            </a:pPr>
            <a:endParaRPr lang="en-US" sz="99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1506759"/>
          </a:xfrm>
        </p:spPr>
        <p:txBody>
          <a:bodyPr/>
          <a:lstStyle>
            <a:lvl1pPr marL="0" indent="0">
              <a:buNone/>
              <a:defRPr sz="235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19110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3223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4491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5795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83052" y="6198023"/>
            <a:ext cx="8605477" cy="27664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83" tIns="107586" rIns="134483" bIns="107586" numCol="1" anchor="t" anchorCtr="0" compatLnSpc="1">
            <a:prstTxWarp prst="textNoShape">
              <a:avLst/>
            </a:prstTxWarp>
            <a:spAutoFit/>
          </a:bodyPr>
          <a:lstStyle/>
          <a:p>
            <a:pPr defTabSz="514118" eaLnBrk="0" hangingPunct="0"/>
            <a:r>
              <a:rPr lang="en-US" sz="3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43" y="3083653"/>
            <a:ext cx="3224132" cy="690694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63" y="1189180"/>
            <a:ext cx="8605477" cy="1846211"/>
          </a:xfrm>
          <a:prstGeom prst="rect">
            <a:avLst/>
          </a:prstGeom>
        </p:spPr>
        <p:txBody>
          <a:bodyPr/>
          <a:lstStyle>
            <a:lvl1pPr marL="160206" indent="-160206">
              <a:buClr>
                <a:schemeClr val="tx1"/>
              </a:buClr>
              <a:buSzPct val="90000"/>
              <a:buFont typeface="Arial" pitchFamily="34" charset="0"/>
              <a:buChar char="•"/>
              <a:defRPr sz="26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15158" indent="-154953">
              <a:buClr>
                <a:schemeClr val="tx1"/>
              </a:buClr>
              <a:buSzPct val="90000"/>
              <a:buFont typeface="Arial" pitchFamily="34" charset="0"/>
              <a:buChar char="•"/>
              <a:defRPr sz="23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475364" indent="-160206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601427" indent="-126063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727490" indent="-126063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354" spc="-2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9"/>
            <a:ext cx="8605477" cy="1547475"/>
          </a:xfrm>
        </p:spPr>
        <p:txBody>
          <a:bodyPr wrap="square">
            <a:spAutoFit/>
          </a:bodyPr>
          <a:lstStyle>
            <a:lvl1pPr>
              <a:defRPr sz="264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9"/>
            <a:ext cx="8605477" cy="1547475"/>
          </a:xfrm>
        </p:spPr>
        <p:txBody>
          <a:bodyPr wrap="square">
            <a:spAutoFit/>
          </a:bodyPr>
          <a:lstStyle>
            <a:lvl1pPr>
              <a:defRPr sz="2648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7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7645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/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0" indent="0">
              <a:spcBef>
                <a:spcPts val="675"/>
              </a:spcBef>
              <a:buClr>
                <a:schemeClr val="tx1"/>
              </a:buClr>
              <a:buFont typeface="Wingdings" pitchFamily="2" charset="2"/>
              <a:buNone/>
              <a:defRPr sz="2354"/>
            </a:lvl1pPr>
            <a:lvl2pPr marL="0" indent="0">
              <a:buNone/>
              <a:defRPr sz="1471"/>
            </a:lvl2pPr>
            <a:lvl3pPr marL="127814" indent="0">
              <a:buNone/>
              <a:tabLst/>
              <a:defRPr sz="1471"/>
            </a:lvl3pPr>
            <a:lvl4pPr marL="253877" indent="0">
              <a:buNone/>
              <a:defRPr/>
            </a:lvl4pPr>
            <a:lvl5pPr marL="3781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8841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2"/>
              </a:buClr>
              <a:buFont typeface="Arial" pitchFamily="34" charset="0"/>
              <a:buChar char="•"/>
              <a:defRPr sz="235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1252" y="1187645"/>
            <a:ext cx="4123905" cy="1457002"/>
          </a:xfrm>
        </p:spPr>
        <p:txBody>
          <a:bodyPr wrap="square">
            <a:spAutoFit/>
          </a:bodyPr>
          <a:lstStyle>
            <a:lvl1pPr marL="158455" indent="-158455">
              <a:spcBef>
                <a:spcPts val="675"/>
              </a:spcBef>
              <a:buClr>
                <a:schemeClr val="tx2"/>
              </a:buClr>
              <a:buFont typeface="Arial" pitchFamily="34" charset="0"/>
              <a:buChar char="•"/>
              <a:defRPr sz="2354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292916" indent="-128597">
              <a:defRPr sz="1471"/>
            </a:lvl2pPr>
            <a:lvl3pPr marL="385792" indent="-92876">
              <a:tabLst/>
              <a:defRPr sz="1471"/>
            </a:lvl3pPr>
            <a:lvl4pPr marL="485811" indent="-100020">
              <a:defRPr/>
            </a:lvl4pPr>
            <a:lvl5pPr marL="578687" indent="-9287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63" y="289517"/>
            <a:ext cx="8605476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63" y="1189183"/>
            <a:ext cx="8605477" cy="154747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6049235" y="3100604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514367" rtl="0" eaLnBrk="1" latinLnBrk="0" hangingPunct="1">
        <a:lnSpc>
          <a:spcPct val="90000"/>
        </a:lnSpc>
        <a:spcBef>
          <a:spcPct val="0"/>
        </a:spcBef>
        <a:buNone/>
        <a:defRPr lang="en-US" sz="3235" b="0" kern="1200" cap="none" spc="-5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9095" marR="0" indent="-189095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6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9716" marR="0" indent="-150596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63461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587207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72427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414511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96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79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8pPr>
      <a:lvl9pPr marL="2186064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1pPr>
      <a:lvl2pPr marL="257184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2pPr>
      <a:lvl3pPr marL="514367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3pPr>
      <a:lvl4pPr marL="771552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35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5pPr>
      <a:lvl6pPr marL="1285920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6pPr>
      <a:lvl7pPr marL="1543103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87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72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98" userDrawn="1">
          <p15:clr>
            <a:srgbClr val="5ACBF0"/>
          </p15:clr>
        </p15:guide>
        <p15:guide id="3" pos="422" userDrawn="1">
          <p15:clr>
            <a:srgbClr val="5ACBF0"/>
          </p15:clr>
        </p15:guide>
        <p15:guide id="4" pos="746" userDrawn="1">
          <p15:clr>
            <a:srgbClr val="5ACBF0"/>
          </p15:clr>
        </p15:guide>
        <p15:guide id="5" pos="1070" userDrawn="1">
          <p15:clr>
            <a:srgbClr val="5ACBF0"/>
          </p15:clr>
        </p15:guide>
        <p15:guide id="6" pos="1394" userDrawn="1">
          <p15:clr>
            <a:srgbClr val="5ACBF0"/>
          </p15:clr>
        </p15:guide>
        <p15:guide id="8" pos="1718" userDrawn="1">
          <p15:clr>
            <a:srgbClr val="5ACBF0"/>
          </p15:clr>
        </p15:guide>
        <p15:guide id="9" pos="2042" userDrawn="1">
          <p15:clr>
            <a:srgbClr val="5ACBF0"/>
          </p15:clr>
        </p15:guide>
        <p15:guide id="11" pos="2366" userDrawn="1">
          <p15:clr>
            <a:srgbClr val="5ACBF0"/>
          </p15:clr>
        </p15:guide>
        <p15:guide id="12" pos="2690" userDrawn="1">
          <p15:clr>
            <a:srgbClr val="5ACBF0"/>
          </p15:clr>
        </p15:guide>
        <p15:guide id="14" pos="3014" userDrawn="1">
          <p15:clr>
            <a:srgbClr val="5ACBF0"/>
          </p15:clr>
        </p15:guide>
        <p15:guide id="15" pos="3208" userDrawn="1">
          <p15:clr>
            <a:srgbClr val="5ACBF0"/>
          </p15:clr>
        </p15:guide>
        <p15:guide id="16" pos="162" userDrawn="1">
          <p15:clr>
            <a:srgbClr val="C35EA4"/>
          </p15:clr>
        </p15:guide>
        <p15:guide id="17" pos="3143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63" y="289517"/>
            <a:ext cx="8605476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63" y="1189183"/>
            <a:ext cx="8605477" cy="154747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6049235" y="3100604"/>
            <a:ext cx="6858623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4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ransition>
    <p:fade/>
  </p:transition>
  <p:txStyles>
    <p:titleStyle>
      <a:lvl1pPr algn="l" defTabSz="514367" rtl="0" eaLnBrk="1" latinLnBrk="0" hangingPunct="1">
        <a:lnSpc>
          <a:spcPct val="90000"/>
        </a:lnSpc>
        <a:spcBef>
          <a:spcPct val="0"/>
        </a:spcBef>
        <a:buNone/>
        <a:defRPr lang="en-US" sz="3235" b="0" kern="1200" cap="none" spc="-56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89095" marR="0" indent="-189095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64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9716" marR="0" indent="-150596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63461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587207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72427" marR="0" indent="-124913" algn="l" defTabSz="5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414511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96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79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8pPr>
      <a:lvl9pPr marL="2186064" indent="-128592" algn="l" defTabSz="514367" rtl="0" eaLnBrk="1" latinLnBrk="0" hangingPunct="1">
        <a:spcBef>
          <a:spcPct val="20000"/>
        </a:spcBef>
        <a:buFont typeface="Arial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1pPr>
      <a:lvl2pPr marL="257184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2pPr>
      <a:lvl3pPr marL="514367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3pPr>
      <a:lvl4pPr marL="771552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35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5pPr>
      <a:lvl6pPr marL="1285920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6pPr>
      <a:lvl7pPr marL="1543103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87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72" algn="l" defTabSz="514367" rtl="0" eaLnBrk="1" latinLnBrk="0" hangingPunct="1">
        <a:defRPr sz="9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30">
          <p15:clr>
            <a:srgbClr val="5ACBF0"/>
          </p15:clr>
        </p15:guide>
        <p15:guide id="3" pos="562">
          <p15:clr>
            <a:srgbClr val="5ACBF0"/>
          </p15:clr>
        </p15:guide>
        <p15:guide id="4" pos="994">
          <p15:clr>
            <a:srgbClr val="5ACBF0"/>
          </p15:clr>
        </p15:guide>
        <p15:guide id="5" pos="1426">
          <p15:clr>
            <a:srgbClr val="5ACBF0"/>
          </p15:clr>
        </p15:guide>
        <p15:guide id="6" pos="1858">
          <p15:clr>
            <a:srgbClr val="5ACBF0"/>
          </p15:clr>
        </p15:guide>
        <p15:guide id="7" pos="2290">
          <p15:clr>
            <a:srgbClr val="5ACBF0"/>
          </p15:clr>
        </p15:guide>
        <p15:guide id="8" pos="2722">
          <p15:clr>
            <a:srgbClr val="5ACBF0"/>
          </p15:clr>
        </p15:guide>
        <p15:guide id="9" pos="3154">
          <p15:clr>
            <a:srgbClr val="5ACBF0"/>
          </p15:clr>
        </p15:guide>
        <p15:guide id="10" pos="3586">
          <p15:clr>
            <a:srgbClr val="5ACBF0"/>
          </p15:clr>
        </p15:guide>
        <p15:guide id="11" pos="4018">
          <p15:clr>
            <a:srgbClr val="5ACBF0"/>
          </p15:clr>
        </p15:guide>
        <p15:guide id="12" pos="4277">
          <p15:clr>
            <a:srgbClr val="5ACBF0"/>
          </p15:clr>
        </p15:guide>
        <p15:guide id="13" pos="216">
          <p15:clr>
            <a:srgbClr val="C35EA4"/>
          </p15:clr>
        </p15:guide>
        <p15:guide id="14" pos="4190">
          <p15:clr>
            <a:srgbClr val="C35EA4"/>
          </p15:clr>
        </p15:guide>
        <p15:guide id="15" orient="horz" pos="763">
          <p15:clr>
            <a:srgbClr val="5ACBF0"/>
          </p15:clr>
        </p15:guide>
        <p15:guide id="16" orient="horz" pos="1339">
          <p15:clr>
            <a:srgbClr val="5ACBF0"/>
          </p15:clr>
        </p15:guide>
        <p15:guide id="17" orient="horz" pos="1915">
          <p15:clr>
            <a:srgbClr val="5ACBF0"/>
          </p15:clr>
        </p15:guide>
        <p15:guide id="18" orient="horz" pos="2491">
          <p15:clr>
            <a:srgbClr val="5ACBF0"/>
          </p15:clr>
        </p15:guide>
        <p15:guide id="19" orient="horz" pos="3067">
          <p15:clr>
            <a:srgbClr val="5ACBF0"/>
          </p15:clr>
        </p15:guide>
        <p15:guide id="20" orient="horz" pos="3643">
          <p15:clr>
            <a:srgbClr val="5ACBF0"/>
          </p15:clr>
        </p15:guide>
        <p15:guide id="21" orient="horz" pos="4219">
          <p15:clr>
            <a:srgbClr val="5ACBF0"/>
          </p15:clr>
        </p15:guide>
        <p15:guide id="22" orient="horz" pos="302">
          <p15:clr>
            <a:srgbClr val="C35EA4"/>
          </p15:clr>
        </p15:guide>
        <p15:guide id="23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Einar Ingebrigtsen</a:t>
            </a:r>
          </a:p>
          <a:p>
            <a:r>
              <a:rPr lang="en-US" dirty="0" smtClean="0"/>
              <a:t>Principal Technical Evangelist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Community Based Surveillance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Technically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1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Decisions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33002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Backend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.NET Core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C#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Autofac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ASP.NET Core</a:t>
            </a:r>
          </a:p>
          <a:p>
            <a:endParaRPr lang="en-US" dirty="0"/>
          </a:p>
          <a:p>
            <a:r>
              <a:rPr lang="en-US" dirty="0" smtClean="0"/>
              <a:t>Angular w/Typescript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Decisions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351891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CosmosDB</a:t>
            </a:r>
            <a:r>
              <a:rPr lang="en-US" dirty="0" smtClean="0"/>
              <a:t> w/MongoDB interface</a:t>
            </a:r>
          </a:p>
          <a:p>
            <a:endParaRPr lang="en-US" dirty="0"/>
          </a:p>
          <a:p>
            <a:r>
              <a:rPr lang="en-US" dirty="0" smtClean="0"/>
              <a:t>If needed:</a:t>
            </a:r>
          </a:p>
          <a:p>
            <a:r>
              <a:rPr lang="en-US" sz="2000" dirty="0" smtClean="0"/>
              <a:t>SQL Server</a:t>
            </a:r>
          </a:p>
          <a:p>
            <a:endParaRPr lang="en-US" sz="2000" dirty="0"/>
          </a:p>
          <a:p>
            <a:r>
              <a:rPr lang="en-US" sz="2000" dirty="0" smtClean="0"/>
              <a:t>Elastic Search / Azure Search</a:t>
            </a:r>
          </a:p>
          <a:p>
            <a:endParaRPr lang="en-US" sz="2000" dirty="0"/>
          </a:p>
          <a:p>
            <a:r>
              <a:rPr lang="en-US" sz="2000" dirty="0" smtClean="0"/>
              <a:t>Gremlin based Graph (Neo4J, </a:t>
            </a:r>
            <a:r>
              <a:rPr lang="en-US" sz="2000" dirty="0" err="1" smtClean="0"/>
              <a:t>CosmosDB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0372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2038599" y="1742351"/>
            <a:ext cx="2343150" cy="2302841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Bounded Context 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38858" y="2222870"/>
            <a:ext cx="1978584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Frontend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38858" y="2731761"/>
            <a:ext cx="1978584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Backend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Can 42"/>
          <p:cNvSpPr/>
          <p:nvPr/>
        </p:nvSpPr>
        <p:spPr>
          <a:xfrm>
            <a:off x="2317205" y="3249275"/>
            <a:ext cx="657225" cy="614361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Data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Can 43"/>
          <p:cNvSpPr/>
          <p:nvPr/>
        </p:nvSpPr>
        <p:spPr>
          <a:xfrm rot="5400000">
            <a:off x="4317926" y="2383058"/>
            <a:ext cx="485775" cy="4771083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06825" y="3249275"/>
            <a:ext cx="1110617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Can 45"/>
          <p:cNvSpPr/>
          <p:nvPr/>
        </p:nvSpPr>
        <p:spPr>
          <a:xfrm>
            <a:off x="2413877" y="5381074"/>
            <a:ext cx="657225" cy="614361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 Store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3447820" y="3618761"/>
            <a:ext cx="428625" cy="912105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Down Arrow 47"/>
          <p:cNvSpPr/>
          <p:nvPr/>
        </p:nvSpPr>
        <p:spPr>
          <a:xfrm rot="10800000">
            <a:off x="2528178" y="4045191"/>
            <a:ext cx="428625" cy="485673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514144" y="1742351"/>
            <a:ext cx="2343150" cy="2302841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Bounded Context B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14403" y="2222870"/>
            <a:ext cx="1978584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Frontend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14403" y="2731761"/>
            <a:ext cx="1978584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Backend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Can 51"/>
          <p:cNvSpPr/>
          <p:nvPr/>
        </p:nvSpPr>
        <p:spPr>
          <a:xfrm>
            <a:off x="4792750" y="3249275"/>
            <a:ext cx="657225" cy="614361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Data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82370" y="3249275"/>
            <a:ext cx="1110617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5923365" y="3618761"/>
            <a:ext cx="428625" cy="912105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Down Arrow 54"/>
          <p:cNvSpPr/>
          <p:nvPr/>
        </p:nvSpPr>
        <p:spPr>
          <a:xfrm rot="10800000">
            <a:off x="5003723" y="4045191"/>
            <a:ext cx="428625" cy="485673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545805" y="5011384"/>
            <a:ext cx="428625" cy="369690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10174" y="4586510"/>
            <a:ext cx="277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white"/>
                </a:solidFill>
                <a:latin typeface="Calibri" panose="020F0502020204030204"/>
              </a:rPr>
              <a:t>Messaging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326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Elbow Connector 1699"/>
          <p:cNvCxnSpPr>
            <a:stCxn id="48" idx="2"/>
            <a:endCxn id="1924" idx="0"/>
          </p:cNvCxnSpPr>
          <p:nvPr/>
        </p:nvCxnSpPr>
        <p:spPr>
          <a:xfrm rot="5400000">
            <a:off x="4919779" y="2228640"/>
            <a:ext cx="815710" cy="109689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In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957502" y="1504492"/>
            <a:ext cx="4843463" cy="1002678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Frontend (Web)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57501" y="2630994"/>
            <a:ext cx="4843464" cy="339090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Backend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75543" y="3181891"/>
            <a:ext cx="1130851" cy="23758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Commands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6867170" y="2974372"/>
            <a:ext cx="1197056" cy="434379"/>
          </a:xfrm>
          <a:prstGeom prst="foldedCorner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Validation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Authorization</a:t>
            </a:r>
          </a:p>
        </p:txBody>
      </p:sp>
      <p:cxnSp>
        <p:nvCxnSpPr>
          <p:cNvPr id="32" name="Straight Connector 31"/>
          <p:cNvCxnSpPr>
            <a:stCxn id="35" idx="3"/>
            <a:endCxn id="37" idx="1"/>
          </p:cNvCxnSpPr>
          <p:nvPr/>
        </p:nvCxnSpPr>
        <p:spPr>
          <a:xfrm flipV="1">
            <a:off x="6572599" y="3191562"/>
            <a:ext cx="294571" cy="125759"/>
          </a:xfrm>
          <a:prstGeom prst="line">
            <a:avLst/>
          </a:prstGeom>
          <a:noFill/>
          <a:ln w="9525" cap="flat" cmpd="sng" algn="ctr">
            <a:solidFill>
              <a:srgbClr val="4472C4"/>
            </a:solidFill>
            <a:prstDash val="sysDash"/>
            <a:miter lim="800000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5179568" y="3618550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38475" y="4144278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 Processor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Can 34"/>
          <p:cNvSpPr/>
          <p:nvPr/>
        </p:nvSpPr>
        <p:spPr>
          <a:xfrm>
            <a:off x="5547470" y="5191185"/>
            <a:ext cx="657225" cy="614361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 Store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79568" y="4143439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Event Emitter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79568" y="4667312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Messaging infra.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Can 37"/>
          <p:cNvSpPr/>
          <p:nvPr/>
        </p:nvSpPr>
        <p:spPr>
          <a:xfrm>
            <a:off x="3336245" y="5191185"/>
            <a:ext cx="657225" cy="614361"/>
          </a:xfrm>
          <a:prstGeom prst="ca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Data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40" name="Elbow Connector 39"/>
          <p:cNvCxnSpPr/>
          <p:nvPr/>
        </p:nvCxnSpPr>
        <p:spPr>
          <a:xfrm rot="5400000">
            <a:off x="3194410" y="3973258"/>
            <a:ext cx="1688375" cy="747478"/>
          </a:xfrm>
          <a:prstGeom prst="bentConnector3">
            <a:avLst>
              <a:gd name="adj1" fmla="val 8004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Elbow Connector 40"/>
          <p:cNvCxnSpPr>
            <a:stCxn id="43" idx="2"/>
          </p:cNvCxnSpPr>
          <p:nvPr/>
        </p:nvCxnSpPr>
        <p:spPr>
          <a:xfrm rot="16200000" flipH="1">
            <a:off x="2908636" y="4434963"/>
            <a:ext cx="682576" cy="82986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Elbow Connector 41"/>
          <p:cNvCxnSpPr>
            <a:stCxn id="47" idx="1"/>
            <a:endCxn id="43" idx="3"/>
          </p:cNvCxnSpPr>
          <p:nvPr/>
        </p:nvCxnSpPr>
        <p:spPr>
          <a:xfrm rot="10800000" flipV="1">
            <a:off x="3531506" y="4325604"/>
            <a:ext cx="1648062" cy="83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Straight Arrow Connector 42"/>
          <p:cNvCxnSpPr>
            <a:stCxn id="35" idx="2"/>
            <a:endCxn id="42" idx="0"/>
          </p:cNvCxnSpPr>
          <p:nvPr/>
        </p:nvCxnSpPr>
        <p:spPr>
          <a:xfrm>
            <a:off x="5876084" y="3499486"/>
            <a:ext cx="0" cy="119064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/>
          <p:cNvCxnSpPr>
            <a:stCxn id="42" idx="2"/>
            <a:endCxn id="47" idx="0"/>
          </p:cNvCxnSpPr>
          <p:nvPr/>
        </p:nvCxnSpPr>
        <p:spPr>
          <a:xfrm>
            <a:off x="5876084" y="3982881"/>
            <a:ext cx="0" cy="16055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/>
          <p:cNvCxnSpPr>
            <a:stCxn id="47" idx="2"/>
          </p:cNvCxnSpPr>
          <p:nvPr/>
        </p:nvCxnSpPr>
        <p:spPr>
          <a:xfrm>
            <a:off x="5876084" y="4507770"/>
            <a:ext cx="0" cy="15954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/>
          <p:cNvCxnSpPr>
            <a:endCxn id="44" idx="1"/>
          </p:cNvCxnSpPr>
          <p:nvPr/>
        </p:nvCxnSpPr>
        <p:spPr>
          <a:xfrm flipH="1">
            <a:off x="5876083" y="5031643"/>
            <a:ext cx="1" cy="15954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3649561" y="2004902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View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(HTML)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79566" y="2004902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Controller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(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TypeScript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)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38474" y="2014843"/>
            <a:ext cx="1393031" cy="36433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Styling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(SCSS)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102925" y="2849893"/>
            <a:ext cx="2469672" cy="647371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Controller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cxnSp>
        <p:nvCxnSpPr>
          <p:cNvPr id="1923" name="Elbow Connector 1922"/>
          <p:cNvCxnSpPr>
            <a:endCxn id="30" idx="0"/>
          </p:cNvCxnSpPr>
          <p:nvPr/>
        </p:nvCxnSpPr>
        <p:spPr>
          <a:xfrm rot="16200000" flipH="1">
            <a:off x="5501447" y="2742369"/>
            <a:ext cx="814156" cy="6488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24" name="Rectangle 1923"/>
          <p:cNvSpPr/>
          <p:nvPr/>
        </p:nvSpPr>
        <p:spPr>
          <a:xfrm>
            <a:off x="4213759" y="3184943"/>
            <a:ext cx="1130851" cy="23758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rPr>
              <a:t>Queries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3545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 Code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56918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76" y="2078278"/>
            <a:ext cx="3172449" cy="32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29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99" y="1252231"/>
            <a:ext cx="3175203" cy="55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8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mr-IN" dirty="0" smtClean="0"/>
              <a:t>–</a:t>
            </a:r>
            <a:r>
              <a:rPr lang="en-US" dirty="0" smtClean="0"/>
              <a:t> Calling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2" y="1329794"/>
            <a:ext cx="5849257" cy="53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8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-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1" y="2537867"/>
            <a:ext cx="3225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1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-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1" y="2211615"/>
            <a:ext cx="6718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80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What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building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1866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-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96" y="1358534"/>
            <a:ext cx="5552010" cy="528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4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-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1" y="1716363"/>
            <a:ext cx="5549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mr-IN" dirty="0" smtClean="0"/>
              <a:t>–</a:t>
            </a:r>
            <a:r>
              <a:rPr lang="en-US" dirty="0" smtClean="0"/>
              <a:t> Backend - 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2019300"/>
            <a:ext cx="3289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31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-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1" y="2239736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7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</a:t>
            </a:r>
            <a:r>
              <a:rPr lang="mr-IN" dirty="0" smtClean="0"/>
              <a:t>–</a:t>
            </a:r>
            <a:r>
              <a:rPr lang="en-US" dirty="0" smtClean="0"/>
              <a:t> Commands -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1" y="2147208"/>
            <a:ext cx="7912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94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mr-IN" dirty="0" smtClean="0"/>
              <a:t>–</a:t>
            </a:r>
            <a:r>
              <a:rPr lang="en-US" dirty="0" smtClean="0"/>
              <a:t> Backend </a:t>
            </a:r>
            <a:r>
              <a:rPr lang="mr-IN" dirty="0" smtClean="0"/>
              <a:t>–</a:t>
            </a:r>
            <a:r>
              <a:rPr lang="en-US" dirty="0" smtClean="0"/>
              <a:t> Controller 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1" y="1977572"/>
            <a:ext cx="47752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2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1" y="1770743"/>
            <a:ext cx="49911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032000"/>
            <a:ext cx="2844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04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- </a:t>
            </a:r>
            <a:r>
              <a:rPr lang="en-US" dirty="0" err="1" smtClean="0"/>
              <a:t>EventProcessor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65" y="1298918"/>
            <a:ext cx="5901871" cy="52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01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-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16" y="1266907"/>
            <a:ext cx="4617569" cy="54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3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office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28" y="1575475"/>
            <a:ext cx="6934200" cy="4775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77728" y="2264197"/>
            <a:ext cx="1577947" cy="4086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55675" y="2264197"/>
            <a:ext cx="5174520" cy="8188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27" y="3083065"/>
            <a:ext cx="1670669" cy="167738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Admin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Alerts</a:t>
            </a:r>
            <a:endParaRPr lang="en-US" sz="12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Reporting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Volunteer Reports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User management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48" y="2379517"/>
            <a:ext cx="588227" cy="5882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059799">
            <a:off x="3327214" y="3825649"/>
            <a:ext cx="4305898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800" smtClean="0">
                <a:solidFill>
                  <a:schemeClr val="bg1"/>
                </a:solidFill>
              </a:rPr>
              <a:t>IFRAME</a:t>
            </a:r>
            <a:endParaRPr lang="en-US" sz="88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0059799">
            <a:off x="3688794" y="4883818"/>
            <a:ext cx="430589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Or something else</a:t>
            </a:r>
            <a:r>
              <a:rPr lang="mr-IN" sz="2800" dirty="0" smtClean="0">
                <a:solidFill>
                  <a:schemeClr val="bg1"/>
                </a:solidFill>
              </a:rPr>
              <a:t>…</a:t>
            </a:r>
            <a:endParaRPr lang="en-US" sz="8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9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Autofac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1468536"/>
            <a:ext cx="8724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Whats</a:t>
            </a:r>
            <a:r>
              <a:rPr lang="nb-NO" dirty="0" smtClean="0"/>
              <a:t> </a:t>
            </a:r>
            <a:r>
              <a:rPr lang="nb-NO" dirty="0" err="1" smtClean="0"/>
              <a:t>missing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1218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5691302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b="1" i="1" u="sng" dirty="0" smtClean="0"/>
              <a:t>strongly</a:t>
            </a:r>
            <a:r>
              <a:rPr lang="en-US" dirty="0" smtClean="0"/>
              <a:t> recommend you do testing</a:t>
            </a:r>
          </a:p>
          <a:p>
            <a:endParaRPr lang="en-US" dirty="0" smtClean="0"/>
          </a:p>
          <a:p>
            <a:r>
              <a:rPr lang="en-US" dirty="0" smtClean="0"/>
              <a:t>.NET Code you have many options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Xunit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Nunit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Mspec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NBehave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mr-IN" dirty="0" smtClean="0"/>
              <a:t>…</a:t>
            </a:r>
            <a:r>
              <a:rPr lang="en-US" dirty="0"/>
              <a:t>a</a:t>
            </a:r>
            <a:r>
              <a:rPr lang="en-US" dirty="0" smtClean="0"/>
              <a:t>nd more</a:t>
            </a:r>
            <a:r>
              <a:rPr lang="mr-IN" dirty="0" smtClean="0"/>
              <a:t>…</a:t>
            </a:r>
            <a:endParaRPr lang="nb-NO" dirty="0" smtClean="0"/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Angular side of things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Karma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Jasmine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Protractor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8187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3167855"/>
          </a:xfrm>
        </p:spPr>
        <p:txBody>
          <a:bodyPr/>
          <a:lstStyle/>
          <a:p>
            <a:r>
              <a:rPr lang="en-US" dirty="0" smtClean="0"/>
              <a:t>Local Distributed Event Stream</a:t>
            </a:r>
          </a:p>
          <a:p>
            <a:endParaRPr lang="en-US" dirty="0"/>
          </a:p>
          <a:p>
            <a:r>
              <a:rPr lang="en-US" dirty="0" smtClean="0"/>
              <a:t>Event </a:t>
            </a:r>
            <a:r>
              <a:rPr lang="en-US" dirty="0" smtClean="0"/>
              <a:t>Store</a:t>
            </a:r>
          </a:p>
          <a:p>
            <a:endParaRPr lang="en-US" dirty="0"/>
          </a:p>
          <a:p>
            <a:r>
              <a:rPr lang="en-US" dirty="0" smtClean="0"/>
              <a:t>There are no events from the other bounded contexts </a:t>
            </a:r>
            <a:r>
              <a:rPr lang="mr-IN" dirty="0" smtClean="0"/>
              <a:t>–</a:t>
            </a:r>
            <a:r>
              <a:rPr lang="en-US" dirty="0" smtClean="0"/>
              <a:t> Fake it. 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sz="1600" dirty="0" smtClean="0"/>
              <a:t>Potentially do an events controller </a:t>
            </a:r>
            <a:r>
              <a:rPr lang="mr-IN" sz="1600" dirty="0" smtClean="0"/>
              <a:t>–</a:t>
            </a:r>
            <a:r>
              <a:rPr lang="en-US" sz="1600" dirty="0" smtClean="0"/>
              <a:t> ingest from Postman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79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4495783"/>
          </a:xfrm>
        </p:spPr>
        <p:txBody>
          <a:bodyPr/>
          <a:lstStyle/>
          <a:p>
            <a:r>
              <a:rPr lang="en-US" dirty="0" smtClean="0"/>
              <a:t>Versioning -&gt; Migrations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Mediators -&gt; between different bounded contexts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Replay</a:t>
            </a:r>
          </a:p>
          <a:p>
            <a:endParaRPr lang="en-US" dirty="0"/>
          </a:p>
          <a:p>
            <a:r>
              <a:rPr lang="en-US" dirty="0" smtClean="0"/>
              <a:t>Automatic replay for new event </a:t>
            </a:r>
            <a:r>
              <a:rPr lang="en-US" dirty="0" smtClean="0"/>
              <a:t>processors</a:t>
            </a:r>
          </a:p>
          <a:p>
            <a:endParaRPr lang="en-US" dirty="0"/>
          </a:p>
          <a:p>
            <a:r>
              <a:rPr lang="en-US" dirty="0" smtClean="0"/>
              <a:t>Where are the event definitions? Schema</a:t>
            </a:r>
            <a:r>
              <a:rPr lang="mr-IN" dirty="0" smtClean="0"/>
              <a:t>…</a:t>
            </a:r>
            <a:r>
              <a:rPr lang="nb-NO" dirty="0" smtClean="0"/>
              <a:t>??? </a:t>
            </a:r>
          </a:p>
          <a:p>
            <a:endParaRPr lang="nb-NO" dirty="0"/>
          </a:p>
          <a:p>
            <a:r>
              <a:rPr lang="nb-NO" dirty="0" smtClean="0"/>
              <a:t>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10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&amp; Access </a:t>
            </a:r>
            <a:br>
              <a:rPr lang="en-US" dirty="0" smtClean="0"/>
            </a:br>
            <a:r>
              <a:rPr lang="en-US" sz="2400" dirty="0" smtClean="0"/>
              <a:t>(Authentication &amp; Authorization</a:t>
            </a:r>
            <a:r>
              <a:rPr lang="en-US" sz="2400" dirty="0" smtClean="0">
                <a:sym typeface="Wingdings"/>
              </a:rPr>
              <a:t>) 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4024820"/>
          </a:xfrm>
        </p:spPr>
        <p:txBody>
          <a:bodyPr/>
          <a:lstStyle/>
          <a:p>
            <a:r>
              <a:rPr lang="en-US" dirty="0" smtClean="0"/>
              <a:t>There will be an Identity Server - assume you’re authenticated. We’ll get back to </a:t>
            </a:r>
            <a:r>
              <a:rPr lang="en-US" dirty="0" err="1" smtClean="0"/>
              <a:t>ya</a:t>
            </a:r>
            <a:r>
              <a:rPr lang="en-US" dirty="0" smtClean="0"/>
              <a:t>..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OAUTH2 + OpenID 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Social Providers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Azure AD + B2C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426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Contributions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7960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4423327"/>
          </a:xfrm>
        </p:spPr>
        <p:txBody>
          <a:bodyPr/>
          <a:lstStyle/>
          <a:p>
            <a:r>
              <a:rPr lang="en-US" dirty="0" smtClean="0"/>
              <a:t>GIT</a:t>
            </a:r>
          </a:p>
          <a:p>
            <a:endParaRPr lang="en-US" dirty="0" smtClean="0"/>
          </a:p>
          <a:p>
            <a:r>
              <a:rPr lang="en-US" dirty="0" smtClean="0"/>
              <a:t>Everyone has their own fork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tip: You can add any fork as a remote </a:t>
            </a:r>
            <a:br>
              <a:rPr lang="en-US" sz="2000" dirty="0" smtClean="0"/>
            </a:br>
            <a:r>
              <a:rPr lang="en-US" sz="2000" dirty="0" smtClean="0"/>
              <a:t>(good for team work)</a:t>
            </a:r>
          </a:p>
          <a:p>
            <a:endParaRPr lang="en-US" dirty="0" smtClean="0"/>
          </a:p>
          <a:p>
            <a:r>
              <a:rPr lang="en-US" dirty="0" smtClean="0"/>
              <a:t>Commits associated with issues (#&lt;issue&gt;)</a:t>
            </a:r>
          </a:p>
          <a:p>
            <a:endParaRPr lang="en-US" dirty="0"/>
          </a:p>
          <a:p>
            <a:r>
              <a:rPr lang="en-US" dirty="0" smtClean="0"/>
              <a:t>Pull </a:t>
            </a:r>
            <a:r>
              <a:rPr lang="en-US" dirty="0" smtClean="0"/>
              <a:t>Requests -&gt; origin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41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0156"/>
            <a:ext cx="9156155" cy="9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9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5473934"/>
          </a:xfrm>
        </p:spPr>
        <p:txBody>
          <a:bodyPr/>
          <a:lstStyle/>
          <a:p>
            <a:r>
              <a:rPr lang="en-US" dirty="0" smtClean="0"/>
              <a:t>Try to stay within the structure, but please discuss with Core team if you see a reason not to </a:t>
            </a:r>
            <a:r>
              <a:rPr lang="mr-IN" dirty="0" smtClean="0"/>
              <a:t>–</a:t>
            </a:r>
            <a:r>
              <a:rPr lang="en-US" dirty="0" smtClean="0"/>
              <a:t> or improvements! Maybe we should change for all.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Nothing is written in stone; if you have input </a:t>
            </a:r>
            <a:r>
              <a:rPr lang="mr-IN" dirty="0" smtClean="0"/>
              <a:t>–</a:t>
            </a:r>
            <a:r>
              <a:rPr lang="en-US" dirty="0" smtClean="0"/>
              <a:t> talk with someone on the Core team.</a:t>
            </a:r>
          </a:p>
          <a:p>
            <a:endParaRPr lang="en-US" dirty="0" smtClean="0"/>
          </a:p>
          <a:p>
            <a:r>
              <a:rPr lang="en-US" dirty="0"/>
              <a:t>Share your ideas</a:t>
            </a:r>
          </a:p>
          <a:p>
            <a:endParaRPr lang="en-US" dirty="0" smtClean="0"/>
          </a:p>
          <a:p>
            <a:r>
              <a:rPr lang="en-US" dirty="0" smtClean="0"/>
              <a:t>Be </a:t>
            </a:r>
            <a:r>
              <a:rPr lang="en-US" dirty="0" smtClean="0"/>
              <a:t>open to new </a:t>
            </a:r>
            <a:r>
              <a:rPr lang="en-US" dirty="0" smtClean="0"/>
              <a:t>ideas</a:t>
            </a:r>
          </a:p>
          <a:p>
            <a:endParaRPr lang="en-US" dirty="0"/>
          </a:p>
          <a:p>
            <a:r>
              <a:rPr lang="en-US" dirty="0" smtClean="0"/>
              <a:t>Don’t be afraid to ASK </a:t>
            </a:r>
            <a:r>
              <a:rPr lang="mr-IN" dirty="0" smtClean="0"/>
              <a:t>–</a:t>
            </a:r>
            <a:r>
              <a:rPr lang="en-US" dirty="0" smtClean="0"/>
              <a:t> no stupid questions!</a:t>
            </a:r>
          </a:p>
          <a:p>
            <a:endParaRPr lang="en-US" dirty="0" smtClean="0"/>
          </a:p>
          <a:p>
            <a:r>
              <a:rPr lang="en-US" dirty="0" smtClean="0"/>
              <a:t>HAVE FUN!!!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6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field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8" y="2671147"/>
            <a:ext cx="2905041" cy="16486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44803" y="4482362"/>
            <a:ext cx="1923679" cy="2140045"/>
            <a:chOff x="3714243" y="1446451"/>
            <a:chExt cx="3348080" cy="3348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243" y="1446451"/>
              <a:ext cx="3348080" cy="334808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652920" y="2484255"/>
              <a:ext cx="1456567" cy="63623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340" y="2926741"/>
            <a:ext cx="2670382" cy="34300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788" y="1398380"/>
            <a:ext cx="2799711" cy="11972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Alerts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Volunteer Reports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User management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9874" y="1785579"/>
            <a:ext cx="279971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mtClean="0">
                <a:solidFill>
                  <a:schemeClr val="bg1"/>
                </a:solidFill>
              </a:rPr>
              <a:t>Volunteer Reports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151214" y="1189182"/>
            <a:ext cx="24276" cy="5769968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71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Goals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360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648831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Build it smart</a:t>
            </a:r>
          </a:p>
          <a:p>
            <a:endParaRPr lang="en-US" dirty="0" smtClean="0"/>
          </a:p>
          <a:p>
            <a:r>
              <a:rPr lang="en-US" dirty="0" smtClean="0"/>
              <a:t>Reduce cost</a:t>
            </a:r>
          </a:p>
          <a:p>
            <a:endParaRPr lang="en-US" dirty="0" smtClean="0"/>
          </a:p>
          <a:p>
            <a:r>
              <a:rPr lang="en-US" dirty="0" smtClean="0"/>
              <a:t>Reduce risk</a:t>
            </a:r>
          </a:p>
          <a:p>
            <a:endParaRPr lang="en-US" dirty="0" smtClean="0"/>
          </a:p>
          <a:p>
            <a:r>
              <a:rPr lang="en-US" dirty="0" smtClean="0"/>
              <a:t>Build for maintainability </a:t>
            </a:r>
            <a:r>
              <a:rPr lang="mr-IN" dirty="0" smtClean="0"/>
              <a:t>–</a:t>
            </a:r>
            <a:r>
              <a:rPr lang="en-US" dirty="0" smtClean="0"/>
              <a:t> sustainable software</a:t>
            </a:r>
          </a:p>
          <a:p>
            <a:endParaRPr lang="en-US" dirty="0" smtClean="0"/>
          </a:p>
          <a:p>
            <a:r>
              <a:rPr lang="en-US" dirty="0" smtClean="0"/>
              <a:t>Build with high quality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as fast as </a:t>
            </a:r>
            <a:r>
              <a:rPr lang="en-US" dirty="0" smtClean="0"/>
              <a:t>possible</a:t>
            </a:r>
          </a:p>
          <a:p>
            <a:endParaRPr lang="en-US" dirty="0"/>
          </a:p>
          <a:p>
            <a:r>
              <a:rPr lang="en-US" dirty="0"/>
              <a:t>Easy to provision new countries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9772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5CE7-A12C-4AAF-9E38-447E61F1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Architecture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9083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387298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Going smaller;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Domain Driven Design; Bounded Contexts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Event Driven </a:t>
            </a:r>
            <a:r>
              <a:rPr lang="mr-IN" sz="1600" dirty="0"/>
              <a:t>–</a:t>
            </a:r>
            <a:r>
              <a:rPr lang="en-US" sz="1600" dirty="0"/>
              <a:t> the </a:t>
            </a:r>
            <a:r>
              <a:rPr lang="en-US" sz="1600" dirty="0" smtClean="0"/>
              <a:t>contract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Reduce risk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Improve throughput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Allowing autonomous </a:t>
            </a:r>
            <a:r>
              <a:rPr lang="en-US" sz="1600" dirty="0" smtClean="0"/>
              <a:t>teams</a:t>
            </a:r>
          </a:p>
          <a:p>
            <a:endParaRPr lang="en-US" dirty="0" smtClean="0"/>
          </a:p>
          <a:p>
            <a:r>
              <a:rPr lang="en-US" dirty="0" smtClean="0"/>
              <a:t>Automated; DevOps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Behavior Driven Development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Load 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Configuration as Code</a:t>
            </a:r>
          </a:p>
        </p:txBody>
      </p:sp>
    </p:spTree>
    <p:extLst>
      <p:ext uri="{BB962C8B-B14F-4D97-AF65-F5344CB8AC3E}">
        <p14:creationId xmlns:p14="http://schemas.microsoft.com/office/powerpoint/2010/main" val="599461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63" y="1197327"/>
            <a:ext cx="8605476" cy="304493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Docker based</a:t>
            </a:r>
          </a:p>
          <a:p>
            <a:endParaRPr lang="en-US" dirty="0"/>
          </a:p>
          <a:p>
            <a:r>
              <a:rPr lang="en-US" dirty="0" smtClean="0"/>
              <a:t>Registry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Holds all the versions</a:t>
            </a:r>
          </a:p>
          <a:p>
            <a:endParaRPr lang="en-US" dirty="0"/>
          </a:p>
          <a:p>
            <a:r>
              <a:rPr lang="en-US" dirty="0" smtClean="0"/>
              <a:t>Orchestrator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/>
              <a:t>Azure Container Service; Kubernetes</a:t>
            </a:r>
          </a:p>
        </p:txBody>
      </p:sp>
    </p:spTree>
    <p:extLst>
      <p:ext uri="{BB962C8B-B14F-4D97-AF65-F5344CB8AC3E}">
        <p14:creationId xmlns:p14="http://schemas.microsoft.com/office/powerpoint/2010/main" val="393337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Edu_DARK_PURPLE_2016_1.potx" id="{78C55C92-EB25-49DE-AC6A-3606FE27C421}" vid="{F0F1A768-4851-4DE4-A3DD-C16EEEAF7601}"/>
    </a:ext>
  </a:extLst>
</a:theme>
</file>

<file path=ppt/theme/theme2.xml><?xml version="1.0" encoding="utf-8"?>
<a:theme xmlns:a="http://schemas.openxmlformats.org/drawingml/2006/main" name="COLOR TEMPLATE">
  <a:themeElements>
    <a:clrScheme name="BT - Dark Purple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4-3_Edu_DARK_PURPLE_2016_1.potx" id="{78C55C92-EB25-49DE-AC6A-3606FE27C421}" vid="{E4C05D3E-1661-4537-9D0A-B60D659EBF2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970</Words>
  <Application>Microsoft Macintosh PowerPoint</Application>
  <PresentationFormat>On-screen Show (4:3)</PresentationFormat>
  <Paragraphs>262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Consolas</vt:lpstr>
      <vt:lpstr>Mangal</vt:lpstr>
      <vt:lpstr>Segoe UI</vt:lpstr>
      <vt:lpstr>Segoe UI Light</vt:lpstr>
      <vt:lpstr>Wingdings</vt:lpstr>
      <vt:lpstr>Arial</vt:lpstr>
      <vt:lpstr>WHITE TEMPLATE</vt:lpstr>
      <vt:lpstr>COLOR TEMPLATE</vt:lpstr>
      <vt:lpstr>Community Based Surveillance Technically</vt:lpstr>
      <vt:lpstr>What are we building</vt:lpstr>
      <vt:lpstr>In the office</vt:lpstr>
      <vt:lpstr>In the field</vt:lpstr>
      <vt:lpstr>Goals</vt:lpstr>
      <vt:lpstr>Developing</vt:lpstr>
      <vt:lpstr>Architecture</vt:lpstr>
      <vt:lpstr>Core Principles</vt:lpstr>
      <vt:lpstr>Containers</vt:lpstr>
      <vt:lpstr>Code Decisions</vt:lpstr>
      <vt:lpstr>Database Decisions</vt:lpstr>
      <vt:lpstr>High Level</vt:lpstr>
      <vt:lpstr>Diving In</vt:lpstr>
      <vt:lpstr>The Code</vt:lpstr>
      <vt:lpstr>Folder Structure</vt:lpstr>
      <vt:lpstr>Angular</vt:lpstr>
      <vt:lpstr>Angular – Calling Backend</vt:lpstr>
      <vt:lpstr>Web - Backend</vt:lpstr>
      <vt:lpstr>Web - Backend</vt:lpstr>
      <vt:lpstr>Web - Backend</vt:lpstr>
      <vt:lpstr>Web - Backend</vt:lpstr>
      <vt:lpstr>Web – Backend - Controller</vt:lpstr>
      <vt:lpstr>Domain - Commands</vt:lpstr>
      <vt:lpstr>Domain – Commands - Validation</vt:lpstr>
      <vt:lpstr>Web – Backend – Controller Action</vt:lpstr>
      <vt:lpstr>Events</vt:lpstr>
      <vt:lpstr>Read</vt:lpstr>
      <vt:lpstr>Read - EventProcessor</vt:lpstr>
      <vt:lpstr>Read - Repository</vt:lpstr>
      <vt:lpstr>Autofac</vt:lpstr>
      <vt:lpstr>Whats missing</vt:lpstr>
      <vt:lpstr>What about testing</vt:lpstr>
      <vt:lpstr>Environment</vt:lpstr>
      <vt:lpstr>Events</vt:lpstr>
      <vt:lpstr>Identity &amp; Access  (Authentication &amp; Authorization) </vt:lpstr>
      <vt:lpstr>Contributions</vt:lpstr>
      <vt:lpstr>Source Control</vt:lpstr>
      <vt:lpstr>Headers</vt:lpstr>
      <vt:lpstr>Expectations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Einar Ingebrigtsen</dc:creator>
  <cp:lastModifiedBy>Einar Ingebrigtsen</cp:lastModifiedBy>
  <cp:revision>35</cp:revision>
  <dcterms:created xsi:type="dcterms:W3CDTF">2017-09-29T04:52:03Z</dcterms:created>
  <dcterms:modified xsi:type="dcterms:W3CDTF">2017-09-29T14:24:35Z</dcterms:modified>
</cp:coreProperties>
</file>